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7315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</a:rPr>
              <a:t>Organigramm [Firma]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3152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</a:rPr>
              <a:t>Stand: &lt;Monat Jahr&gt; | Verantwortlich für Pflege: &lt;Rolle&gt;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952847" y="1234440"/>
            <a:ext cx="2286000" cy="685800"/>
          </a:xfrm>
          <a:prstGeom prst="roundRect">
            <a:avLst/>
          </a:prstGeom>
          <a:solidFill>
            <a:srgbClr val="E5E7EB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300" b="1">
                <a:solidFill>
                  <a:srgbClr val="1F2937"/>
                </a:solidFill>
              </a:rPr>
              <a:t>Geschäftsführung</a:t>
            </a:r>
          </a:p>
          <a:p>
            <a:pPr algn="ctr"/>
            <a:r>
              <a:rPr sz="1100" b="0">
                <a:solidFill>
                  <a:srgbClr val="6B7280"/>
                </a:solidFill>
              </a:rPr>
              <a:t>&lt;Name&gt;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6095847" y="1920240"/>
            <a:ext cx="0" cy="1325880"/>
          </a:xfrm>
          <a:prstGeom prst="line">
            <a:avLst/>
          </a:prstGeom>
          <a:ln w="15875">
            <a:solidFill>
              <a:srgbClr val="9CA3A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3535527" y="2194560"/>
            <a:ext cx="2011680" cy="548640"/>
          </a:xfrm>
          <a:prstGeom prst="rect">
            <a:avLst/>
          </a:prstGeom>
          <a:solidFill>
            <a:srgbClr val="F3F4F6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100" b="1">
                <a:solidFill>
                  <a:srgbClr val="1F2937"/>
                </a:solidFill>
              </a:rPr>
              <a:t>Assistenz / Office</a:t>
            </a:r>
          </a:p>
          <a:p>
            <a:pPr algn="ctr"/>
            <a:r>
              <a:rPr sz="900" b="0">
                <a:solidFill>
                  <a:srgbClr val="6B7280"/>
                </a:solidFill>
              </a:rPr>
              <a:t>&lt;Name&gt;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547207" y="2468880"/>
            <a:ext cx="548640" cy="0"/>
          </a:xfrm>
          <a:prstGeom prst="line">
            <a:avLst/>
          </a:prstGeom>
          <a:ln w="15875">
            <a:solidFill>
              <a:srgbClr val="9CA3A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6644487" y="2194560"/>
            <a:ext cx="2011680" cy="548640"/>
          </a:xfrm>
          <a:prstGeom prst="rect">
            <a:avLst/>
          </a:prstGeom>
          <a:solidFill>
            <a:srgbClr val="F3F4F6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100" b="1">
                <a:solidFill>
                  <a:srgbClr val="1F2937"/>
                </a:solidFill>
              </a:rPr>
              <a:t>Qualitätsmanagement</a:t>
            </a:r>
          </a:p>
          <a:p>
            <a:pPr algn="ctr"/>
            <a:r>
              <a:rPr sz="900" b="0">
                <a:solidFill>
                  <a:srgbClr val="6B7280"/>
                </a:solidFill>
              </a:rPr>
              <a:t>&lt;Name&gt;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6095847" y="2468880"/>
            <a:ext cx="548640" cy="0"/>
          </a:xfrm>
          <a:prstGeom prst="line">
            <a:avLst/>
          </a:prstGeom>
          <a:ln w="15875">
            <a:solidFill>
              <a:srgbClr val="9CA3A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1912467" y="3246120"/>
            <a:ext cx="8366760" cy="0"/>
          </a:xfrm>
          <a:prstGeom prst="line">
            <a:avLst/>
          </a:prstGeom>
          <a:ln w="15875">
            <a:solidFill>
              <a:srgbClr val="9CA3A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1912467" y="3246120"/>
            <a:ext cx="0" cy="274320"/>
          </a:xfrm>
          <a:prstGeom prst="line">
            <a:avLst/>
          </a:prstGeom>
          <a:ln w="15875">
            <a:solidFill>
              <a:srgbClr val="9CA3A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678027" y="3520440"/>
            <a:ext cx="2468880" cy="640080"/>
          </a:xfrm>
          <a:prstGeom prst="roundRect">
            <a:avLst/>
          </a:prstGeom>
          <a:solidFill>
            <a:srgbClr val="E5E7EB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200" b="1">
                <a:solidFill>
                  <a:srgbClr val="1F2937"/>
                </a:solidFill>
              </a:rPr>
              <a:t>Vertrieb</a:t>
            </a:r>
          </a:p>
          <a:p>
            <a:pPr algn="ctr"/>
            <a:r>
              <a:rPr sz="1000" b="0">
                <a:solidFill>
                  <a:srgbClr val="6B7280"/>
                </a:solidFill>
              </a:rPr>
              <a:t>&lt;Leitung&gt;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833475" y="4160520"/>
            <a:ext cx="0" cy="1234440"/>
          </a:xfrm>
          <a:prstGeom prst="line">
            <a:avLst/>
          </a:prstGeom>
          <a:ln w="15875">
            <a:solidFill>
              <a:srgbClr val="9CA3A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998067" y="4389120"/>
            <a:ext cx="214884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000" b="1">
                <a:solidFill>
                  <a:srgbClr val="1F2937"/>
                </a:solidFill>
              </a:rPr>
              <a:t>Innendienst</a:t>
            </a:r>
          </a:p>
          <a:p>
            <a:pPr algn="ctr"/>
            <a:r>
              <a:rPr sz="800" b="0">
                <a:solidFill>
                  <a:srgbClr val="6B7280"/>
                </a:solidFill>
              </a:rPr>
              <a:t>&lt;Name&gt;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33475" y="4663440"/>
            <a:ext cx="164592" cy="0"/>
          </a:xfrm>
          <a:prstGeom prst="line">
            <a:avLst/>
          </a:prstGeom>
          <a:ln w="15875">
            <a:solidFill>
              <a:srgbClr val="9CA3A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998067" y="5120640"/>
            <a:ext cx="214884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000" b="1">
                <a:solidFill>
                  <a:srgbClr val="1F2937"/>
                </a:solidFill>
              </a:rPr>
              <a:t>Außendienst</a:t>
            </a:r>
          </a:p>
          <a:p>
            <a:pPr algn="ctr"/>
            <a:r>
              <a:rPr sz="800" b="0">
                <a:solidFill>
                  <a:srgbClr val="6B7280"/>
                </a:solidFill>
              </a:rPr>
              <a:t>&lt;Name&gt;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33475" y="5394960"/>
            <a:ext cx="164592" cy="0"/>
          </a:xfrm>
          <a:prstGeom prst="line">
            <a:avLst/>
          </a:prstGeom>
          <a:ln w="15875">
            <a:solidFill>
              <a:srgbClr val="9CA3A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4701387" y="3246120"/>
            <a:ext cx="0" cy="274320"/>
          </a:xfrm>
          <a:prstGeom prst="line">
            <a:avLst/>
          </a:prstGeom>
          <a:ln w="15875">
            <a:solidFill>
              <a:srgbClr val="9CA3A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3466947" y="3520440"/>
            <a:ext cx="2468880" cy="640080"/>
          </a:xfrm>
          <a:prstGeom prst="roundRect">
            <a:avLst/>
          </a:prstGeom>
          <a:solidFill>
            <a:srgbClr val="E5E7EB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200" b="1">
                <a:solidFill>
                  <a:srgbClr val="1F2937"/>
                </a:solidFill>
              </a:rPr>
              <a:t>Technik / Konstruktion</a:t>
            </a:r>
          </a:p>
          <a:p>
            <a:pPr algn="ctr"/>
            <a:r>
              <a:rPr sz="1000" b="0">
                <a:solidFill>
                  <a:srgbClr val="6B7280"/>
                </a:solidFill>
              </a:rPr>
              <a:t>&lt;Leitung&gt;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3622395" y="4160520"/>
            <a:ext cx="0" cy="1234440"/>
          </a:xfrm>
          <a:prstGeom prst="line">
            <a:avLst/>
          </a:prstGeom>
          <a:ln w="15875">
            <a:solidFill>
              <a:srgbClr val="9CA3A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3786987" y="4389120"/>
            <a:ext cx="214884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000" b="1">
                <a:solidFill>
                  <a:srgbClr val="1F2937"/>
                </a:solidFill>
              </a:rPr>
              <a:t>Konstruktion</a:t>
            </a:r>
          </a:p>
          <a:p>
            <a:pPr algn="ctr"/>
            <a:r>
              <a:rPr sz="800" b="0">
                <a:solidFill>
                  <a:srgbClr val="6B7280"/>
                </a:solidFill>
              </a:rPr>
              <a:t>&lt;Name&gt;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3622395" y="4663440"/>
            <a:ext cx="164592" cy="0"/>
          </a:xfrm>
          <a:prstGeom prst="line">
            <a:avLst/>
          </a:prstGeom>
          <a:ln w="15875">
            <a:solidFill>
              <a:srgbClr val="9CA3A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3786987" y="5120640"/>
            <a:ext cx="214884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000" b="1">
                <a:solidFill>
                  <a:srgbClr val="1F2937"/>
                </a:solidFill>
              </a:rPr>
              <a:t>Arbeitsvorbereitung</a:t>
            </a:r>
          </a:p>
          <a:p>
            <a:pPr algn="ctr"/>
            <a:r>
              <a:rPr sz="800" b="0">
                <a:solidFill>
                  <a:srgbClr val="6B7280"/>
                </a:solidFill>
              </a:rPr>
              <a:t>&lt;Name&gt;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3622395" y="5394960"/>
            <a:ext cx="164592" cy="0"/>
          </a:xfrm>
          <a:prstGeom prst="line">
            <a:avLst/>
          </a:prstGeom>
          <a:ln w="15875">
            <a:solidFill>
              <a:srgbClr val="9CA3A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7490307" y="3246120"/>
            <a:ext cx="0" cy="274320"/>
          </a:xfrm>
          <a:prstGeom prst="line">
            <a:avLst/>
          </a:prstGeom>
          <a:ln w="15875">
            <a:solidFill>
              <a:srgbClr val="9CA3A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6255867" y="3520440"/>
            <a:ext cx="2468880" cy="640080"/>
          </a:xfrm>
          <a:prstGeom prst="roundRect">
            <a:avLst/>
          </a:prstGeom>
          <a:solidFill>
            <a:srgbClr val="E5E7EB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200" b="1">
                <a:solidFill>
                  <a:srgbClr val="1F2937"/>
                </a:solidFill>
              </a:rPr>
              <a:t>Produktion</a:t>
            </a:r>
          </a:p>
          <a:p>
            <a:pPr algn="ctr"/>
            <a:r>
              <a:rPr sz="1000" b="0">
                <a:solidFill>
                  <a:srgbClr val="6B7280"/>
                </a:solidFill>
              </a:rPr>
              <a:t>&lt;Leitung&gt;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6411315" y="4160520"/>
            <a:ext cx="0" cy="1234440"/>
          </a:xfrm>
          <a:prstGeom prst="line">
            <a:avLst/>
          </a:prstGeom>
          <a:ln w="15875">
            <a:solidFill>
              <a:srgbClr val="9CA3A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6575907" y="4389120"/>
            <a:ext cx="214884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000" b="1">
                <a:solidFill>
                  <a:srgbClr val="1F2937"/>
                </a:solidFill>
              </a:rPr>
              <a:t>Fertigung</a:t>
            </a:r>
          </a:p>
          <a:p>
            <a:pPr algn="ctr"/>
            <a:r>
              <a:rPr sz="800" b="0">
                <a:solidFill>
                  <a:srgbClr val="6B7280"/>
                </a:solidFill>
              </a:rPr>
              <a:t>&lt;Name&gt;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6411315" y="4663440"/>
            <a:ext cx="164592" cy="0"/>
          </a:xfrm>
          <a:prstGeom prst="line">
            <a:avLst/>
          </a:prstGeom>
          <a:ln w="15875">
            <a:solidFill>
              <a:srgbClr val="9CA3A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6575907" y="5120640"/>
            <a:ext cx="214884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000" b="1">
                <a:solidFill>
                  <a:srgbClr val="1F2937"/>
                </a:solidFill>
              </a:rPr>
              <a:t>Lager / Versand</a:t>
            </a:r>
          </a:p>
          <a:p>
            <a:pPr algn="ctr"/>
            <a:r>
              <a:rPr sz="800" b="0">
                <a:solidFill>
                  <a:srgbClr val="6B7280"/>
                </a:solidFill>
              </a:rPr>
              <a:t>&lt;Name&gt;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6411315" y="5394960"/>
            <a:ext cx="164592" cy="0"/>
          </a:xfrm>
          <a:prstGeom prst="line">
            <a:avLst/>
          </a:prstGeom>
          <a:ln w="15875">
            <a:solidFill>
              <a:srgbClr val="9CA3A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10279227" y="3246120"/>
            <a:ext cx="0" cy="274320"/>
          </a:xfrm>
          <a:prstGeom prst="line">
            <a:avLst/>
          </a:prstGeom>
          <a:ln w="15875">
            <a:solidFill>
              <a:srgbClr val="9CA3A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9044787" y="3520440"/>
            <a:ext cx="2468880" cy="640080"/>
          </a:xfrm>
          <a:prstGeom prst="roundRect">
            <a:avLst/>
          </a:prstGeom>
          <a:solidFill>
            <a:srgbClr val="E5E7EB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200" b="1">
                <a:solidFill>
                  <a:srgbClr val="1F2937"/>
                </a:solidFill>
              </a:rPr>
              <a:t>Verwaltung</a:t>
            </a:r>
          </a:p>
          <a:p>
            <a:pPr algn="ctr"/>
            <a:r>
              <a:rPr sz="1000" b="0">
                <a:solidFill>
                  <a:srgbClr val="6B7280"/>
                </a:solidFill>
              </a:rPr>
              <a:t>&lt;Leitung&gt;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9200235" y="4160520"/>
            <a:ext cx="0" cy="1234440"/>
          </a:xfrm>
          <a:prstGeom prst="line">
            <a:avLst/>
          </a:prstGeom>
          <a:ln w="15875">
            <a:solidFill>
              <a:srgbClr val="9CA3A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9364827" y="4389120"/>
            <a:ext cx="214884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000" b="1">
                <a:solidFill>
                  <a:srgbClr val="1F2937"/>
                </a:solidFill>
              </a:rPr>
              <a:t>Buchhaltung</a:t>
            </a:r>
          </a:p>
          <a:p>
            <a:pPr algn="ctr"/>
            <a:r>
              <a:rPr sz="800" b="0">
                <a:solidFill>
                  <a:srgbClr val="6B7280"/>
                </a:solidFill>
              </a:rPr>
              <a:t>&lt;Name&gt;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9200235" y="4663440"/>
            <a:ext cx="164592" cy="0"/>
          </a:xfrm>
          <a:prstGeom prst="line">
            <a:avLst/>
          </a:prstGeom>
          <a:ln w="15875">
            <a:solidFill>
              <a:srgbClr val="9CA3A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9364827" y="5120640"/>
            <a:ext cx="214884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000" b="1">
                <a:solidFill>
                  <a:srgbClr val="1F2937"/>
                </a:solidFill>
              </a:rPr>
              <a:t>Personal / IT</a:t>
            </a:r>
          </a:p>
          <a:p>
            <a:pPr algn="ctr"/>
            <a:r>
              <a:rPr sz="800" b="0">
                <a:solidFill>
                  <a:srgbClr val="6B7280"/>
                </a:solidFill>
              </a:rPr>
              <a:t>&lt;Name&gt;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9200235" y="5394960"/>
            <a:ext cx="164592" cy="0"/>
          </a:xfrm>
          <a:prstGeom prst="line">
            <a:avLst/>
          </a:prstGeom>
          <a:ln w="15875">
            <a:solidFill>
              <a:srgbClr val="9CA3A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7200" y="5897880"/>
            <a:ext cx="11247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6B7280"/>
                </a:solidFill>
              </a:rPr>
              <a:t>Kästchen kopieren oder löschen; Linien lassen sich mit den Kästchen verschieben. Stabsstellen (links/rechts der Geschäftsführung) haben keine Weisungsbefugnis gegenüber den Bereichen.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57200" y="644652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6B7280"/>
                </a:solidFill>
              </a:rPr>
              <a:t>Vorlage von wissa.ai - https://wissa.ai/de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</a:rPr>
              <a:t>Rollenübersicht zum Organigramm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724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</a:rPr>
              <a:t>Eine Zeile je Rolle, nicht je Person. Rollen ohne Person und Personen mit vielen Rollen markieren.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280160"/>
          <a:ext cx="11247120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/>
                <a:gridCol w="2743200"/>
                <a:gridCol w="2103120"/>
                <a:gridCol w="2377440"/>
                <a:gridCol w="1920240"/>
              </a:tblGrid>
              <a:tr h="27432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1F2937"/>
                          </a:solidFill>
                        </a:rPr>
                        <a:t>Bereich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1F2937"/>
                          </a:solidFill>
                        </a:rPr>
                        <a:t>Rolle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1F2937"/>
                          </a:solidFill>
                        </a:rPr>
                        <a:t>Person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1F2937"/>
                          </a:solidFill>
                        </a:rPr>
                        <a:t>berichtet an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1F2937"/>
                          </a:solidFill>
                        </a:rPr>
                        <a:t>Vertretung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Geschäftsführung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Geschäftsführung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&lt;Name&gt;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Gesellschafter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&lt;Name&gt;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Vertrieb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Leitung Vertrieb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&lt;Name&gt;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Geschäftsführung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&lt;Name&gt;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Vertrieb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Angebotserstellung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&lt;Name&gt;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Leitung Vertrieb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&lt;Name&gt;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Produktion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Leitung Produktion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&lt;Name&gt;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Geschäftsführung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&lt;Name&gt;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Produktion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Wareneingangsprüfung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&lt;Name&gt;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Leitung Produktion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&lt;Name&gt;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Verwaltung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Buchhaltung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&lt;Name&gt;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Leitung Verwaltung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&lt;Name&gt;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Verwaltung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IT-Administration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&lt;Name / extern&gt;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Leitung Verwaltung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</a:rPr>
                        <a:t>&lt;Name&gt;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644652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6B7280"/>
                </a:solidFill>
              </a:rPr>
              <a:t>Vorlage von wissa.ai - https://wissa.ai/de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</a:rPr>
              <a:t>Welche Organigramm-Art passt?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097280"/>
          <a:ext cx="1124712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7520"/>
                <a:gridCol w="8229600"/>
              </a:tblGrid>
              <a:tr h="274320">
                <a:tc>
                  <a:txBody>
                    <a:bodyPr/>
                    <a:lstStyle/>
                    <a:p/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E5E7EB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F2937"/>
                          </a:solidFill>
                        </a:rPr>
                        <a:t>Einlinienorganisation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F2937"/>
                          </a:solidFill>
                        </a:rPr>
                        <a:t>Jede Stelle hat genau eine vorgesetzte Stelle. Klar und einfach - typisch für kleine Betriebe.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F2937"/>
                          </a:solidFill>
                        </a:rPr>
                        <a:t>Stablinienorganisation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F2937"/>
                          </a:solidFill>
                        </a:rPr>
                        <a:t>Einlinie plus Stabsstellen (z. B. QM, Controlling) ohne Weisungsbefugnis, die die Leitung beraten. Diese Vorlage.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F2937"/>
                          </a:solidFill>
                        </a:rPr>
                        <a:t>Mehrlinienorganisation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F2937"/>
                          </a:solidFill>
                        </a:rPr>
                        <a:t>Eine Stelle hat mehrere fachliche Vorgesetzte. Kurze Wege, aber Konfliktpotenzial bei widersprüchlichen Anweisungen.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F2937"/>
                          </a:solidFill>
                        </a:rPr>
                        <a:t>Matrixorganisation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F2937"/>
                          </a:solidFill>
                        </a:rPr>
                        <a:t>Zwei Linien kreuzen sich, z. B. Funktion und Projekt oder Produkt. Für projektgetriebene Firmen; braucht klare Entscheidungsregeln.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4652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6B7280"/>
                </a:solidFill>
              </a:rPr>
              <a:t>Vorlage von wissa.ai - https://wissa.ai/de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Organigramm [Firma]</dc:title>
  <dc:subject/>
  <dc:creator>wissa.ai</dc:creator>
  <cp:keywords/>
  <dc:description/>
  <cp:lastModifiedBy>wissa.ai</cp:lastModifiedBy>
  <cp:revision>1</cp:revision>
  <dcterms:created xsi:type="dcterms:W3CDTF">2026-09-23T09:00:00Z</dcterms:created>
  <dcterms:modified xsi:type="dcterms:W3CDTF">2026-09-23T09:00:00Z</dcterms:modified>
  <cp:category/>
</cp:coreProperties>
</file>