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</a:rPr>
              <a:t>Prozesslandkarte [Firma]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31520"/>
            <a:ext cx="11247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6B7280"/>
                </a:solidFill>
              </a:rPr>
              <a:t>Version: &lt;Nr.&gt; | Stand: &lt;Datum&gt; | Freigabe: Geschäftsführung | Pflege: QMB | Nächster Review: &lt;Datum&gt;</a:t>
            </a:r>
          </a:p>
        </p:txBody>
      </p:sp>
      <p:sp>
        <p:nvSpPr>
          <p:cNvPr id="4" name="Rectangle 3"/>
          <p:cNvSpPr/>
          <p:nvPr/>
        </p:nvSpPr>
        <p:spPr>
          <a:xfrm>
            <a:off x="365760" y="2103120"/>
            <a:ext cx="128016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Kunden-
anforderung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10543032" y="2103120"/>
            <a:ext cx="128016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Kunden-
zufriedenheit</a:t>
            </a:r>
          </a:p>
        </p:txBody>
      </p:sp>
      <p:sp>
        <p:nvSpPr>
          <p:cNvPr id="6" name="Rectangle 5"/>
          <p:cNvSpPr/>
          <p:nvPr/>
        </p:nvSpPr>
        <p:spPr>
          <a:xfrm>
            <a:off x="1828800" y="1188720"/>
            <a:ext cx="8531352" cy="1097280"/>
          </a:xfrm>
          <a:prstGeom prst="rect">
            <a:avLst/>
          </a:prstGeom>
          <a:solidFill>
            <a:srgbClr val="F3F4F6"/>
          </a:solidFill>
          <a:ln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920240" y="121615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6B7280"/>
                </a:solidFill>
              </a:rPr>
              <a:t>Führungsprozesse</a:t>
            </a:r>
          </a:p>
        </p:txBody>
      </p:sp>
      <p:sp>
        <p:nvSpPr>
          <p:cNvPr id="8" name="Rectangle 7"/>
          <p:cNvSpPr/>
          <p:nvPr/>
        </p:nvSpPr>
        <p:spPr>
          <a:xfrm>
            <a:off x="1938528" y="1536192"/>
            <a:ext cx="4101084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F1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Strategie und Jahresplanung</a:t>
            </a:r>
          </a:p>
        </p:txBody>
      </p:sp>
      <p:sp>
        <p:nvSpPr>
          <p:cNvPr id="9" name="Rectangle 8"/>
          <p:cNvSpPr/>
          <p:nvPr/>
        </p:nvSpPr>
        <p:spPr>
          <a:xfrm>
            <a:off x="6149340" y="1536192"/>
            <a:ext cx="4101084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F2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Managementbewertung und Verbesserung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1828800" y="2468880"/>
            <a:ext cx="8531352" cy="2011680"/>
          </a:xfrm>
          <a:prstGeom prst="rect">
            <a:avLst/>
          </a:prstGeom>
          <a:solidFill>
            <a:srgbClr val="F3F4F6"/>
          </a:solidFill>
          <a:ln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920240" y="249631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6B7280"/>
                </a:solidFill>
              </a:rPr>
              <a:t>Kernprozesse</a:t>
            </a:r>
          </a:p>
        </p:txBody>
      </p:sp>
      <p:sp>
        <p:nvSpPr>
          <p:cNvPr id="12" name="Pentagon 11"/>
          <p:cNvSpPr/>
          <p:nvPr/>
        </p:nvSpPr>
        <p:spPr>
          <a:xfrm>
            <a:off x="1938528" y="2816352"/>
            <a:ext cx="1574596" cy="1554480"/>
          </a:xfrm>
          <a:prstGeom prst="homePlate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K1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Anfrage bis Auftrag</a:t>
            </a:r>
          </a:p>
        </p:txBody>
      </p:sp>
      <p:sp>
        <p:nvSpPr>
          <p:cNvPr id="13" name="Pentagon 12"/>
          <p:cNvSpPr/>
          <p:nvPr/>
        </p:nvSpPr>
        <p:spPr>
          <a:xfrm>
            <a:off x="3622852" y="2816352"/>
            <a:ext cx="1574596" cy="1554480"/>
          </a:xfrm>
          <a:prstGeom prst="homePlate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K2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Projektierung und Konstruktion</a:t>
            </a:r>
          </a:p>
        </p:txBody>
      </p:sp>
      <p:sp>
        <p:nvSpPr>
          <p:cNvPr id="14" name="Pentagon 13"/>
          <p:cNvSpPr/>
          <p:nvPr/>
        </p:nvSpPr>
        <p:spPr>
          <a:xfrm>
            <a:off x="5307176" y="2816352"/>
            <a:ext cx="1574596" cy="1554480"/>
          </a:xfrm>
          <a:prstGeom prst="homePlate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K3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Fertigung und Prüfung</a:t>
            </a:r>
          </a:p>
        </p:txBody>
      </p:sp>
      <p:sp>
        <p:nvSpPr>
          <p:cNvPr id="15" name="Pentagon 14"/>
          <p:cNvSpPr/>
          <p:nvPr/>
        </p:nvSpPr>
        <p:spPr>
          <a:xfrm>
            <a:off x="6991500" y="2816352"/>
            <a:ext cx="1574596" cy="1554480"/>
          </a:xfrm>
          <a:prstGeom prst="homePlate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K4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Lieferung und Inbetriebnahme</a:t>
            </a:r>
          </a:p>
        </p:txBody>
      </p:sp>
      <p:sp>
        <p:nvSpPr>
          <p:cNvPr id="16" name="Pentagon 15"/>
          <p:cNvSpPr/>
          <p:nvPr/>
        </p:nvSpPr>
        <p:spPr>
          <a:xfrm>
            <a:off x="8675824" y="2816352"/>
            <a:ext cx="1574596" cy="1554480"/>
          </a:xfrm>
          <a:prstGeom prst="homePlate">
            <a:avLst/>
          </a:prstGeom>
          <a:solidFill>
            <a:srgbClr val="E5E7EB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K5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Service, Wartung, Reklamation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28800" y="4663440"/>
            <a:ext cx="8531352" cy="1097280"/>
          </a:xfrm>
          <a:prstGeom prst="rect">
            <a:avLst/>
          </a:prstGeom>
          <a:solidFill>
            <a:srgbClr val="F3F4F6"/>
          </a:solidFill>
          <a:ln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920240" y="4690872"/>
            <a:ext cx="4572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>
                <a:solidFill>
                  <a:srgbClr val="6B7280"/>
                </a:solidFill>
              </a:rPr>
              <a:t>Unterstützungsprozesse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38528" y="5010912"/>
            <a:ext cx="1293876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U1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Einkauf und Lager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342132" y="5010912"/>
            <a:ext cx="1293876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U2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Personal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745736" y="5010912"/>
            <a:ext cx="1293876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U3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Rechnung und Finanzen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49340" y="5010912"/>
            <a:ext cx="1293876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U4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IT und Infrastruktur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552944" y="5010912"/>
            <a:ext cx="1293876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U5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Prüf- und Betriebsmittel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956548" y="5010912"/>
            <a:ext cx="1293876" cy="640080"/>
          </a:xfrm>
          <a:prstGeom prst="rect">
            <a:avLst/>
          </a:prstGeom>
          <a:solidFill>
            <a:srgbClr val="FFFFFF"/>
          </a:solidFill>
          <a:ln w="9525">
            <a:solidFill>
              <a:srgbClr val="9CA3A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rIns="54864"/>
          <a:lstStyle/>
          <a:p>
            <a:pPr algn="ctr"/>
            <a:r>
              <a:rPr sz="1100" b="1">
                <a:solidFill>
                  <a:srgbClr val="1F2937"/>
                </a:solidFill>
              </a:rPr>
              <a:t>U6</a:t>
            </a:r>
          </a:p>
          <a:p>
            <a:pPr algn="ctr"/>
            <a:r>
              <a:rPr sz="900" b="0">
                <a:solidFill>
                  <a:srgbClr val="6B7280"/>
                </a:solidFill>
              </a:rPr>
              <a:t>Dokumentenlenkung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58978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</a:rPr>
              <a:t>Beispiel: Schaltanlagenbauer mit 60 Mitarbeitenden. Kästen umbenennen, löschen oder ergänzen - 8 bis 25 Prozesse sind üblich, mehr als 30 ein Warnsignal.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</a:rPr>
              <a:t>Vorlage von wissa.ai - https://wissa.ai/de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>
                <a:solidFill>
                  <a:srgbClr val="1F2937"/>
                </a:solidFill>
              </a:rPr>
              <a:t>Prozessliste zur Landkarte (ISO 9001:2015, Abschnitt 4.4)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65760" y="914400"/>
          <a:ext cx="114300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"/>
                <a:gridCol w="2834640"/>
                <a:gridCol w="1280160"/>
                <a:gridCol w="3108960"/>
                <a:gridCol w="2286000"/>
                <a:gridCol w="1371600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F2937"/>
                          </a:solidFill>
                        </a:rPr>
                        <a:t>Nr.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F2937"/>
                          </a:solidFill>
                        </a:rPr>
                        <a:t>Prozess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F2937"/>
                          </a:solidFill>
                        </a:rPr>
                        <a:t>Art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F2937"/>
                          </a:solidFill>
                        </a:rPr>
                        <a:t>Liefert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F2937"/>
                          </a:solidFill>
                        </a:rPr>
                        <a:t>Verantwortlich (Rolle)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F2937"/>
                          </a:solidFill>
                        </a:rPr>
                        <a:t>Übergibt an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F1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Strategie und Jahresplanung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Führung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Jahresziele, Budget, Investitionsplan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Geschäftsführung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alle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F2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Managementbewertung und Verbesserung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Führung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Bewertung des QM-Systems, Maßnahmenliste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Geschäftsführung, QMB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alle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Anfrage bis Auftrag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Kalkuliertes Angebot, bestätigter Auftrag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Leitung Vertrieb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Projektierung und Konstruktion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Freigegebene Schaltpläne, Stückliste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Leitung Konstruktion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K3, U1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Fertigung und Prüfung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Geprüfter Schaltschrank mit Prüfprotokoll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Leitung Fertigung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Lieferung und Inbetriebnahme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Abgenommene Anlage, Abnahmeprotokoll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Leitung Service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K5, U3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Service, Wartung und Reklamation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Kern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Erledigter Serviceauftrag, 8D-Bericht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Leitung Service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K1, F2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U1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Einkauf und Lager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Unterstützung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Verfügbares Material zum Fertigungstermin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Leitung Einkauf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U2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Personal: Einstellung und Einarbeitung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Unterstützung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Eingearbeitete Mitarbeitende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Geschäftsführung, Personal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alle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U3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Rechnungsstellung und Finanzen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Unterstützung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Gestellte Rechnung, Zahlungseingang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Leitung Verwaltung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F1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U4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IT und Infrastruktur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Unterstützung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Lauffähige Systeme, Datensicherung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Geschäftsführung (extern betreut)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alle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U5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Prüfmittel und Betriebsmittel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Unterstützung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Kalibrierte Prüfmittel, gewartete Maschinen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Leitung Fertigung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K3, K4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U6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Dokumentenlenkung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Unterstützung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Gültige, auffindbare Dokumente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QMB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>
                          <a:solidFill>
                            <a:srgbClr val="1F2937"/>
                          </a:solidFill>
                        </a:rPr>
                        <a:t>alle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6B7280"/>
                </a:solidFill>
              </a:rPr>
              <a:t>Vorlage von wissa.ai - https://wissa.ai/de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Prozesslandkarte [Firma]</dc:title>
  <dc:subject/>
  <dc:creator>wissa.ai</dc:creator>
  <cp:keywords/>
  <dc:description/>
  <cp:lastModifiedBy>wissa.ai</cp:lastModifiedBy>
  <cp:revision>1</cp:revision>
  <dcterms:created xsi:type="dcterms:W3CDTF">2026-09-23T09:00:00Z</dcterms:created>
  <dcterms:modified xsi:type="dcterms:W3CDTF">2026-09-23T09:00:00Z</dcterms:modified>
  <cp:category/>
</cp:coreProperties>
</file>