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</a:rPr>
              <a:t>Process map [company]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31520"/>
            <a:ext cx="11247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Version: &lt;no.&gt; | As of: &lt;date&gt; | Approved by: Managing director | Maintained by: QM manager | Next review: &lt;date&gt;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2103120"/>
            <a:ext cx="128016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Customer
requirement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10543032" y="2103120"/>
            <a:ext cx="128016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Customer
satisfaction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8800" y="1188720"/>
            <a:ext cx="8531352" cy="1097280"/>
          </a:xfrm>
          <a:prstGeom prst="rect">
            <a:avLst/>
          </a:prstGeom>
          <a:solidFill>
            <a:srgbClr val="F3F4F6"/>
          </a:solidFill>
          <a:ln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920240" y="121615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6B7280"/>
                </a:solidFill>
              </a:rPr>
              <a:t>Management processes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938528" y="1536192"/>
            <a:ext cx="4101084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M1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Strategy and annual planning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9340" y="1536192"/>
            <a:ext cx="4101084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M2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Management review and improvement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28800" y="2468880"/>
            <a:ext cx="8531352" cy="2011680"/>
          </a:xfrm>
          <a:prstGeom prst="rect">
            <a:avLst/>
          </a:prstGeom>
          <a:solidFill>
            <a:srgbClr val="F3F4F6"/>
          </a:solidFill>
          <a:ln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920240" y="249631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6B7280"/>
                </a:solidFill>
              </a:rPr>
              <a:t>Core processes</a:t>
            </a:r>
          </a:p>
        </p:txBody>
      </p:sp>
      <p:sp>
        <p:nvSpPr>
          <p:cNvPr id="12" name="Pentagon 11"/>
          <p:cNvSpPr/>
          <p:nvPr/>
        </p:nvSpPr>
        <p:spPr>
          <a:xfrm>
            <a:off x="1938528" y="2816352"/>
            <a:ext cx="1574596" cy="1554480"/>
          </a:xfrm>
          <a:prstGeom prst="homePlate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C1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Enquiry to order</a:t>
            </a:r>
          </a:p>
        </p:txBody>
      </p:sp>
      <p:sp>
        <p:nvSpPr>
          <p:cNvPr id="13" name="Pentagon 12"/>
          <p:cNvSpPr/>
          <p:nvPr/>
        </p:nvSpPr>
        <p:spPr>
          <a:xfrm>
            <a:off x="3622852" y="2816352"/>
            <a:ext cx="1574596" cy="1554480"/>
          </a:xfrm>
          <a:prstGeom prst="homePlate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C2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Project engineering and design</a:t>
            </a:r>
          </a:p>
        </p:txBody>
      </p:sp>
      <p:sp>
        <p:nvSpPr>
          <p:cNvPr id="14" name="Pentagon 13"/>
          <p:cNvSpPr/>
          <p:nvPr/>
        </p:nvSpPr>
        <p:spPr>
          <a:xfrm>
            <a:off x="5307176" y="2816352"/>
            <a:ext cx="1574596" cy="1554480"/>
          </a:xfrm>
          <a:prstGeom prst="homePlate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C3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Production and testing</a:t>
            </a:r>
          </a:p>
        </p:txBody>
      </p:sp>
      <p:sp>
        <p:nvSpPr>
          <p:cNvPr id="15" name="Pentagon 14"/>
          <p:cNvSpPr/>
          <p:nvPr/>
        </p:nvSpPr>
        <p:spPr>
          <a:xfrm>
            <a:off x="6991500" y="2816352"/>
            <a:ext cx="1574596" cy="1554480"/>
          </a:xfrm>
          <a:prstGeom prst="homePlate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C4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Delivery and commissioning</a:t>
            </a:r>
          </a:p>
        </p:txBody>
      </p:sp>
      <p:sp>
        <p:nvSpPr>
          <p:cNvPr id="16" name="Pentagon 15"/>
          <p:cNvSpPr/>
          <p:nvPr/>
        </p:nvSpPr>
        <p:spPr>
          <a:xfrm>
            <a:off x="8675824" y="2816352"/>
            <a:ext cx="1574596" cy="1554480"/>
          </a:xfrm>
          <a:prstGeom prst="homePlate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C5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Service, maintenance, complaints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28800" y="4663440"/>
            <a:ext cx="8531352" cy="1097280"/>
          </a:xfrm>
          <a:prstGeom prst="rect">
            <a:avLst/>
          </a:prstGeom>
          <a:solidFill>
            <a:srgbClr val="F3F4F6"/>
          </a:solidFill>
          <a:ln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920240" y="469087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6B7280"/>
                </a:solidFill>
              </a:rPr>
              <a:t>Support processes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38528" y="5010912"/>
            <a:ext cx="1293876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S1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Purchasing and warehouse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42132" y="5010912"/>
            <a:ext cx="1293876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S2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HR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45736" y="5010912"/>
            <a:ext cx="1293876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S3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Invoicing and finance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49340" y="5010912"/>
            <a:ext cx="1293876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S4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IT and infrastructure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52944" y="5010912"/>
            <a:ext cx="1293876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S5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Test and operating equipment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956548" y="5010912"/>
            <a:ext cx="1293876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S6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Document control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58978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</a:rPr>
              <a:t>Example: control cabinet builder with 60 employees. Rename, delete or add boxes - 8 to 25 processes are typical, more than 30 is a warning sign.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</a:rPr>
              <a:t>Template by wissa.ai - https://wissa.ai/en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F2937"/>
                </a:solidFill>
              </a:rPr>
              <a:t>Process list for the map (ISO 9001:2015, clause 4.4)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65760" y="914400"/>
          <a:ext cx="114300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"/>
                <a:gridCol w="2834640"/>
                <a:gridCol w="1280160"/>
                <a:gridCol w="3108960"/>
                <a:gridCol w="2286000"/>
                <a:gridCol w="1371600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F2937"/>
                          </a:solidFill>
                        </a:rPr>
                        <a:t>No.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F2937"/>
                          </a:solidFill>
                        </a:rPr>
                        <a:t>Process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F2937"/>
                          </a:solidFill>
                        </a:rPr>
                        <a:t>Type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F2937"/>
                          </a:solidFill>
                        </a:rPr>
                        <a:t>Delivers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F2937"/>
                          </a:solidFill>
                        </a:rPr>
                        <a:t>Owner (role)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F2937"/>
                          </a:solidFill>
                        </a:rPr>
                        <a:t>Hands over to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M1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Strategy and annual planning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Management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Annual targets, budget, investment plan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Managing director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all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M2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Management review and improvement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Management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QM system review, action list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Managing director, QM manager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all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Enquiry to order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Core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Costed quote, confirmed order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Head of Sales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Project engineering and design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Core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Released wiring diagrams, bill of materials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Head of Design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C3, S1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Production and testing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Core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Tested control cabinet with test report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Head of Production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Delivery and commissioning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Core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Accepted installation, handover record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Head of Service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C5, S3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Service, maintenance and complaints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Core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Closed service order, 8D report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Head of Service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C1, M2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Purchasing and warehouse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Support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Material available on the production date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Head of Purchasing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HR: hiring and onboarding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Support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Onboarded employees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Managing director, HR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all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Invoicing and finance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Support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Issued invoice, payment received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Head of Administration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M1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IT and infrastructure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Support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Working systems, data backup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Managing director (outsourced)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all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Test and operating equipment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Support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Calibrated gauges, serviced machines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Head of Production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C3, C4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Document control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Support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Valid, findable documents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QM manager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all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</a:rPr>
              <a:t>Template by wissa.ai - https://wissa.ai/en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map [company]</dc:title>
  <dc:subject/>
  <dc:creator>wissa.ai</dc:creator>
  <cp:keywords/>
  <dc:description/>
  <cp:lastModifiedBy>wissa.ai</cp:lastModifiedBy>
  <cp:revision>1</cp:revision>
  <dcterms:created xsi:type="dcterms:W3CDTF">2026-09-23T09:00:00Z</dcterms:created>
  <dcterms:modified xsi:type="dcterms:W3CDTF">2026-09-23T09:00:00Z</dcterms:modified>
  <cp:category/>
</cp:coreProperties>
</file>